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png>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1ad946730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1ad946730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1ad946730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1ad946730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4.jp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28000"/>
          </a:blip>
          <a:stretch>
            <a:fillRect/>
          </a:stretch>
        </p:blipFill>
        <p:spPr>
          <a:xfrm>
            <a:off x="0" y="0"/>
            <a:ext cx="9144000" cy="5143501"/>
          </a:xfrm>
          <a:prstGeom prst="rect">
            <a:avLst/>
          </a:prstGeom>
          <a:noFill/>
          <a:ln>
            <a:noFill/>
          </a:ln>
        </p:spPr>
      </p:pic>
      <p:sp>
        <p:nvSpPr>
          <p:cNvPr id="55" name="Google Shape;55;p13"/>
          <p:cNvSpPr txBox="1"/>
          <p:nvPr>
            <p:ph type="ctrTitle"/>
          </p:nvPr>
        </p:nvSpPr>
        <p:spPr>
          <a:xfrm>
            <a:off x="641700" y="288700"/>
            <a:ext cx="7860600" cy="8973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0"/>
              </a:spcBef>
              <a:spcAft>
                <a:spcPts val="0"/>
              </a:spcAft>
              <a:buClr>
                <a:schemeClr val="dk1"/>
              </a:buClr>
              <a:buSzPct val="50000"/>
              <a:buFont typeface="Arial"/>
              <a:buNone/>
            </a:pPr>
            <a:r>
              <a:rPr b="1" lang="en" sz="2200">
                <a:latin typeface="Times New Roman"/>
                <a:ea typeface="Times New Roman"/>
                <a:cs typeface="Times New Roman"/>
                <a:sym typeface="Times New Roman"/>
              </a:rPr>
              <a:t>EEE 598: Co-Design and Modelling of Advanced Semiconductor</a:t>
            </a:r>
            <a:endParaRPr b="1" sz="220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ct val="50000"/>
              <a:buFont typeface="Arial"/>
              <a:buNone/>
            </a:pPr>
            <a:r>
              <a:rPr b="1" lang="en" sz="2200">
                <a:latin typeface="Times New Roman"/>
                <a:ea typeface="Times New Roman"/>
                <a:cs typeface="Times New Roman"/>
                <a:sym typeface="Times New Roman"/>
              </a:rPr>
              <a:t>Packaging</a:t>
            </a:r>
            <a:endParaRPr sz="4600"/>
          </a:p>
        </p:txBody>
      </p:sp>
      <p:sp>
        <p:nvSpPr>
          <p:cNvPr id="56" name="Google Shape;56;p13"/>
          <p:cNvSpPr txBox="1"/>
          <p:nvPr/>
        </p:nvSpPr>
        <p:spPr>
          <a:xfrm>
            <a:off x="1190550" y="2181600"/>
            <a:ext cx="67629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800">
                <a:solidFill>
                  <a:schemeClr val="dk1"/>
                </a:solidFill>
                <a:latin typeface="Times New Roman"/>
                <a:ea typeface="Times New Roman"/>
                <a:cs typeface="Times New Roman"/>
                <a:sym typeface="Times New Roman"/>
              </a:rPr>
              <a:t>Thermo-Mechanical Analysis of Solder Joint in 3D Chiplet Package with Varying Pitch Gap and Solder Joint Height</a:t>
            </a:r>
            <a:endParaRPr b="1" sz="1800">
              <a:solidFill>
                <a:schemeClr val="dk1"/>
              </a:solidFill>
              <a:latin typeface="Times New Roman"/>
              <a:ea typeface="Times New Roman"/>
              <a:cs typeface="Times New Roman"/>
              <a:sym typeface="Times New Roman"/>
            </a:endParaRPr>
          </a:p>
        </p:txBody>
      </p:sp>
      <p:sp>
        <p:nvSpPr>
          <p:cNvPr id="57" name="Google Shape;57;p13"/>
          <p:cNvSpPr txBox="1"/>
          <p:nvPr/>
        </p:nvSpPr>
        <p:spPr>
          <a:xfrm>
            <a:off x="2392200" y="3370225"/>
            <a:ext cx="43596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u="sng">
                <a:solidFill>
                  <a:schemeClr val="dk1"/>
                </a:solidFill>
                <a:latin typeface="Times New Roman"/>
                <a:ea typeface="Times New Roman"/>
                <a:cs typeface="Times New Roman"/>
                <a:sym typeface="Times New Roman"/>
              </a:rPr>
              <a:t>Team Members</a:t>
            </a:r>
            <a:r>
              <a:rPr b="1" lang="en" sz="1200">
                <a:solidFill>
                  <a:schemeClr val="dk1"/>
                </a:solidFill>
                <a:latin typeface="Times New Roman"/>
                <a:ea typeface="Times New Roman"/>
                <a:cs typeface="Times New Roman"/>
                <a:sym typeface="Times New Roman"/>
              </a:rPr>
              <a:t>:</a:t>
            </a:r>
            <a:endParaRPr b="1"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Sherry Daniel Sajan (1225838460)</a:t>
            </a:r>
            <a:endParaRPr b="1"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Jonathan Reggie Ebenezer (1231742293)</a:t>
            </a:r>
            <a:endParaRPr b="1"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Venkata Subrahmanya Krishna Vamshi Vemuri (1229568654)</a:t>
            </a:r>
            <a:endParaRPr b="1"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Himanshu Parashar (1230162637)</a:t>
            </a:r>
            <a:endParaRPr b="1"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b="1" lang="en" sz="1200">
                <a:solidFill>
                  <a:schemeClr val="dk1"/>
                </a:solidFill>
                <a:latin typeface="Times New Roman"/>
                <a:ea typeface="Times New Roman"/>
                <a:cs typeface="Times New Roman"/>
                <a:sym typeface="Times New Roman"/>
              </a:rPr>
              <a:t>Jay Hemal Nanavati (1229454137)</a:t>
            </a:r>
            <a:endParaRPr b="1" sz="1200">
              <a:solidFill>
                <a:schemeClr val="dk1"/>
              </a:solidFill>
              <a:latin typeface="Times New Roman"/>
              <a:ea typeface="Times New Roman"/>
              <a:cs typeface="Times New Roman"/>
              <a:sym typeface="Times New Roman"/>
            </a:endParaRPr>
          </a:p>
        </p:txBody>
      </p:sp>
      <p:pic>
        <p:nvPicPr>
          <p:cNvPr id="58" name="Google Shape;58;p13"/>
          <p:cNvPicPr preferRelativeResize="0"/>
          <p:nvPr/>
        </p:nvPicPr>
        <p:blipFill>
          <a:blip r:embed="rId4">
            <a:alphaModFix/>
          </a:blip>
          <a:stretch>
            <a:fillRect/>
          </a:stretch>
        </p:blipFill>
        <p:spPr>
          <a:xfrm>
            <a:off x="3769525" y="1185875"/>
            <a:ext cx="1604951" cy="1095525"/>
          </a:xfrm>
          <a:prstGeom prst="rect">
            <a:avLst/>
          </a:prstGeom>
          <a:noFill/>
          <a:ln>
            <a:noFill/>
          </a:ln>
        </p:spPr>
      </p:pic>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latin typeface="Arial"/>
                <a:ea typeface="Arial"/>
                <a:cs typeface="Arial"/>
                <a:sym typeface="Arial"/>
              </a:rPr>
              <a:t>‹#›</a:t>
            </a:fld>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idx="1" type="body"/>
          </p:nvPr>
        </p:nvSpPr>
        <p:spPr>
          <a:xfrm>
            <a:off x="162375" y="334200"/>
            <a:ext cx="4207800" cy="14919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b="1" lang="en" sz="1600">
                <a:solidFill>
                  <a:schemeClr val="dk1"/>
                </a:solidFill>
                <a:latin typeface="Times New Roman"/>
                <a:ea typeface="Times New Roman"/>
                <a:cs typeface="Times New Roman"/>
                <a:sym typeface="Times New Roman"/>
              </a:rPr>
              <a:t>RESEARCH QUESTION:</a:t>
            </a:r>
            <a:endParaRPr b="1" sz="16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How does varying the pitch gap and solder joint height affect thermal accumulation, and solder joint performance, and how can Thermal and Mechanical Analysis play a role in optimizing the overall performance?</a:t>
            </a:r>
            <a:endParaRPr sz="1300">
              <a:solidFill>
                <a:schemeClr val="dk1"/>
              </a:solidFill>
              <a:latin typeface="Times New Roman"/>
              <a:ea typeface="Times New Roman"/>
              <a:cs typeface="Times New Roman"/>
              <a:sym typeface="Times New Roman"/>
            </a:endParaRPr>
          </a:p>
        </p:txBody>
      </p:sp>
      <p:sp>
        <p:nvSpPr>
          <p:cNvPr id="65" name="Google Shape;65;p14"/>
          <p:cNvSpPr txBox="1"/>
          <p:nvPr/>
        </p:nvSpPr>
        <p:spPr>
          <a:xfrm>
            <a:off x="4838525" y="175400"/>
            <a:ext cx="4115100" cy="23520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600">
                <a:solidFill>
                  <a:schemeClr val="dk1"/>
                </a:solidFill>
                <a:latin typeface="Times New Roman"/>
                <a:ea typeface="Times New Roman"/>
                <a:cs typeface="Times New Roman"/>
                <a:sym typeface="Times New Roman"/>
              </a:rPr>
              <a:t>METHODOLOGY</a:t>
            </a:r>
            <a:r>
              <a:rPr b="1" lang="en" sz="1600">
                <a:solidFill>
                  <a:schemeClr val="dk1"/>
                </a:solidFill>
                <a:latin typeface="Times New Roman"/>
                <a:ea typeface="Times New Roman"/>
                <a:cs typeface="Times New Roman"/>
                <a:sym typeface="Times New Roman"/>
              </a:rPr>
              <a:t>:</a:t>
            </a:r>
            <a:endParaRPr b="1" sz="16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Advanced Modeling:</a:t>
            </a:r>
            <a:r>
              <a:rPr lang="en" sz="1200">
                <a:solidFill>
                  <a:schemeClr val="dk1"/>
                </a:solidFill>
                <a:latin typeface="Times New Roman"/>
                <a:ea typeface="Times New Roman"/>
                <a:cs typeface="Times New Roman"/>
                <a:sym typeface="Times New Roman"/>
              </a:rPr>
              <a:t> Leveraged ANSYS Workbench Mechanical for detailed chiplet and solder joint modeling.</a:t>
            </a:r>
            <a:endParaRPr b="1" sz="12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Thermal Analysis:</a:t>
            </a:r>
            <a:r>
              <a:rPr lang="en" sz="1200">
                <a:solidFill>
                  <a:schemeClr val="dk1"/>
                </a:solidFill>
                <a:latin typeface="Times New Roman"/>
                <a:ea typeface="Times New Roman"/>
                <a:cs typeface="Times New Roman"/>
                <a:sym typeface="Times New Roman"/>
              </a:rPr>
              <a:t> Steady-State thermal analysis in ANSYS Workbench to understand heat dissipation, hotspots, and thermal performance.</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Mechanical Analysis:</a:t>
            </a: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Static Structural in ANSYS Workbench to assess thermo-mechanical Stresses and Strains.</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Parametric Analysis:</a:t>
            </a:r>
            <a:r>
              <a:rPr lang="en" sz="1200">
                <a:solidFill>
                  <a:schemeClr val="dk1"/>
                </a:solidFill>
                <a:latin typeface="Times New Roman"/>
                <a:ea typeface="Times New Roman"/>
                <a:cs typeface="Times New Roman"/>
                <a:sym typeface="Times New Roman"/>
              </a:rPr>
              <a:t> Simulated miniaturized designs by varying pitch gap and solder joint height.</a:t>
            </a:r>
            <a:endParaRPr sz="1200">
              <a:solidFill>
                <a:schemeClr val="dk1"/>
              </a:solidFill>
              <a:latin typeface="Times New Roman"/>
              <a:ea typeface="Times New Roman"/>
              <a:cs typeface="Times New Roman"/>
              <a:sym typeface="Times New Roman"/>
            </a:endParaRPr>
          </a:p>
        </p:txBody>
      </p:sp>
      <p:sp>
        <p:nvSpPr>
          <p:cNvPr id="66" name="Google Shape;66;p14"/>
          <p:cNvSpPr txBox="1"/>
          <p:nvPr/>
        </p:nvSpPr>
        <p:spPr>
          <a:xfrm>
            <a:off x="162375" y="1985025"/>
            <a:ext cx="4207800" cy="24114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Times New Roman"/>
                <a:ea typeface="Times New Roman"/>
                <a:cs typeface="Times New Roman"/>
                <a:sym typeface="Times New Roman"/>
              </a:rPr>
              <a:t>IMPORTANCE:</a:t>
            </a:r>
            <a:endParaRPr b="1" sz="1600">
              <a:solidFill>
                <a:schemeClr val="dk1"/>
              </a:solidFill>
              <a:latin typeface="Times New Roman"/>
              <a:ea typeface="Times New Roman"/>
              <a:cs typeface="Times New Roman"/>
              <a:sym typeface="Times New Roman"/>
            </a:endParaRPr>
          </a:p>
          <a:p>
            <a:pPr indent="-311150" lvl="0" marL="457200" rtl="0" algn="just">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Tackles design and reliability challenges in 3D chiplet packaging by analyzing pitch gap and solder joint height.</a:t>
            </a:r>
            <a:endParaRPr sz="1300">
              <a:solidFill>
                <a:schemeClr val="dk1"/>
              </a:solidFill>
              <a:latin typeface="Times New Roman"/>
              <a:ea typeface="Times New Roman"/>
              <a:cs typeface="Times New Roman"/>
              <a:sym typeface="Times New Roman"/>
            </a:endParaRPr>
          </a:p>
          <a:p>
            <a:pPr indent="-311150" lvl="0" marL="457200" rtl="0" algn="just">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Integrates thermal, mechanical, and electronic performance to optimize solder joint designs.</a:t>
            </a:r>
            <a:endParaRPr sz="1300">
              <a:solidFill>
                <a:schemeClr val="dk1"/>
              </a:solidFill>
              <a:latin typeface="Times New Roman"/>
              <a:ea typeface="Times New Roman"/>
              <a:cs typeface="Times New Roman"/>
              <a:sym typeface="Times New Roman"/>
            </a:endParaRPr>
          </a:p>
          <a:p>
            <a:pPr indent="-311150" lvl="0" marL="457200" rtl="0" algn="just">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Mitigates hotspots and fatigue, ensuring robust, high-performance applications while addressing manufacturing challenges.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900">
              <a:solidFill>
                <a:schemeClr val="dk1"/>
              </a:solidFill>
              <a:latin typeface="Times New Roman"/>
              <a:ea typeface="Times New Roman"/>
              <a:cs typeface="Times New Roman"/>
              <a:sym typeface="Times New Roman"/>
            </a:endParaRPr>
          </a:p>
        </p:txBody>
      </p:sp>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latin typeface="Arial"/>
                <a:ea typeface="Arial"/>
                <a:cs typeface="Arial"/>
                <a:sym typeface="Arial"/>
              </a:rPr>
              <a:t>‹#›</a:t>
            </a:fld>
            <a:endParaRPr>
              <a:latin typeface="Arial"/>
              <a:ea typeface="Arial"/>
              <a:cs typeface="Arial"/>
              <a:sym typeface="Arial"/>
            </a:endParaRPr>
          </a:p>
        </p:txBody>
      </p:sp>
      <p:sp>
        <p:nvSpPr>
          <p:cNvPr id="68" name="Google Shape;68;p14"/>
          <p:cNvSpPr txBox="1"/>
          <p:nvPr/>
        </p:nvSpPr>
        <p:spPr>
          <a:xfrm>
            <a:off x="4715825" y="3290750"/>
            <a:ext cx="3876300" cy="153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pic>
        <p:nvPicPr>
          <p:cNvPr id="69" name="Google Shape;69;p14"/>
          <p:cNvPicPr preferRelativeResize="0"/>
          <p:nvPr/>
        </p:nvPicPr>
        <p:blipFill>
          <a:blip r:embed="rId3">
            <a:alphaModFix/>
          </a:blip>
          <a:stretch>
            <a:fillRect/>
          </a:stretch>
        </p:blipFill>
        <p:spPr>
          <a:xfrm>
            <a:off x="4961450" y="2655775"/>
            <a:ext cx="3781626" cy="2263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latin typeface="Arial"/>
                <a:ea typeface="Arial"/>
                <a:cs typeface="Arial"/>
                <a:sym typeface="Arial"/>
              </a:rPr>
              <a:t>‹#›</a:t>
            </a:fld>
            <a:endParaRPr>
              <a:latin typeface="Arial"/>
              <a:ea typeface="Arial"/>
              <a:cs typeface="Arial"/>
              <a:sym typeface="Arial"/>
            </a:endParaRPr>
          </a:p>
        </p:txBody>
      </p:sp>
      <p:sp>
        <p:nvSpPr>
          <p:cNvPr id="75" name="Google Shape;75;p15"/>
          <p:cNvSpPr txBox="1"/>
          <p:nvPr/>
        </p:nvSpPr>
        <p:spPr>
          <a:xfrm>
            <a:off x="135825" y="2007125"/>
            <a:ext cx="3798900" cy="2721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300">
                <a:solidFill>
                  <a:schemeClr val="dk1"/>
                </a:solidFill>
                <a:latin typeface="Times New Roman"/>
                <a:ea typeface="Times New Roman"/>
                <a:cs typeface="Times New Roman"/>
                <a:sym typeface="Times New Roman"/>
              </a:rPr>
              <a:t>CONCLUSIONS:</a:t>
            </a:r>
            <a:endParaRPr b="1" sz="13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Thermal Analysis</a:t>
            </a:r>
            <a:r>
              <a:rPr lang="en" sz="1200">
                <a:solidFill>
                  <a:schemeClr val="dk1"/>
                </a:solidFill>
                <a:latin typeface="Times New Roman"/>
                <a:ea typeface="Times New Roman"/>
                <a:cs typeface="Times New Roman"/>
                <a:sym typeface="Times New Roman"/>
              </a:rPr>
              <a:t> reveals the relationship between </a:t>
            </a:r>
            <a:r>
              <a:rPr b="1" lang="en" sz="1200">
                <a:solidFill>
                  <a:schemeClr val="dk1"/>
                </a:solidFill>
                <a:latin typeface="Times New Roman"/>
                <a:ea typeface="Times New Roman"/>
                <a:cs typeface="Times New Roman"/>
                <a:sym typeface="Times New Roman"/>
              </a:rPr>
              <a:t>pitch gap</a:t>
            </a:r>
            <a:r>
              <a:rPr lang="en" sz="1200">
                <a:solidFill>
                  <a:schemeClr val="dk1"/>
                </a:solidFill>
                <a:latin typeface="Times New Roman"/>
                <a:ea typeface="Times New Roman"/>
                <a:cs typeface="Times New Roman"/>
                <a:sym typeface="Times New Roman"/>
              </a:rPr>
              <a:t>, </a:t>
            </a:r>
            <a:r>
              <a:rPr b="1" lang="en" sz="1200">
                <a:solidFill>
                  <a:schemeClr val="dk1"/>
                </a:solidFill>
                <a:latin typeface="Times New Roman"/>
                <a:ea typeface="Times New Roman"/>
                <a:cs typeface="Times New Roman"/>
                <a:sym typeface="Times New Roman"/>
              </a:rPr>
              <a:t>solder height</a:t>
            </a:r>
            <a:r>
              <a:rPr lang="en" sz="1200">
                <a:solidFill>
                  <a:schemeClr val="dk1"/>
                </a:solidFill>
                <a:latin typeface="Times New Roman"/>
                <a:ea typeface="Times New Roman"/>
                <a:cs typeface="Times New Roman"/>
                <a:sym typeface="Times New Roman"/>
              </a:rPr>
              <a:t>, and thermal performance. Identified optimal design parameters to manage hotspots and improve heat dissipation. </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Mechanical Analysis</a:t>
            </a:r>
            <a:r>
              <a:rPr lang="en" sz="1200">
                <a:solidFill>
                  <a:schemeClr val="dk1"/>
                </a:solidFill>
                <a:latin typeface="Times New Roman"/>
                <a:ea typeface="Times New Roman"/>
                <a:cs typeface="Times New Roman"/>
                <a:sym typeface="Times New Roman"/>
              </a:rPr>
              <a:t>: Showed stress and strain distribution patterns with varying solder dimensions. </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sz="1200">
                <a:solidFill>
                  <a:schemeClr val="dk1"/>
                </a:solidFill>
                <a:latin typeface="Times New Roman"/>
                <a:ea typeface="Times New Roman"/>
                <a:cs typeface="Times New Roman"/>
                <a:sym typeface="Times New Roman"/>
              </a:rPr>
              <a:t>Electrical Analysis</a:t>
            </a:r>
            <a:r>
              <a:rPr lang="en" sz="1200">
                <a:solidFill>
                  <a:schemeClr val="dk1"/>
                </a:solidFill>
                <a:latin typeface="Times New Roman"/>
                <a:ea typeface="Times New Roman"/>
                <a:cs typeface="Times New Roman"/>
                <a:sym typeface="Times New Roman"/>
              </a:rPr>
              <a:t>: Demonstrated the superiority of </a:t>
            </a:r>
            <a:r>
              <a:rPr b="1" lang="en" sz="1200">
                <a:solidFill>
                  <a:schemeClr val="dk1"/>
                </a:solidFill>
                <a:latin typeface="Times New Roman"/>
                <a:ea typeface="Times New Roman"/>
                <a:cs typeface="Times New Roman"/>
                <a:sym typeface="Times New Roman"/>
              </a:rPr>
              <a:t>CCSBs</a:t>
            </a:r>
            <a:r>
              <a:rPr lang="en" sz="1200">
                <a:solidFill>
                  <a:schemeClr val="dk1"/>
                </a:solidFill>
                <a:latin typeface="Times New Roman"/>
                <a:ea typeface="Times New Roman"/>
                <a:cs typeface="Times New Roman"/>
                <a:sym typeface="Times New Roman"/>
              </a:rPr>
              <a:t> over </a:t>
            </a:r>
            <a:r>
              <a:rPr b="1" lang="en" sz="1200">
                <a:solidFill>
                  <a:schemeClr val="dk1"/>
                </a:solidFill>
                <a:latin typeface="Times New Roman"/>
                <a:ea typeface="Times New Roman"/>
                <a:cs typeface="Times New Roman"/>
                <a:sym typeface="Times New Roman"/>
              </a:rPr>
              <a:t>SAC solder joints</a:t>
            </a:r>
            <a:r>
              <a:rPr lang="en" sz="1200">
                <a:solidFill>
                  <a:schemeClr val="dk1"/>
                </a:solidFill>
                <a:latin typeface="Times New Roman"/>
                <a:ea typeface="Times New Roman"/>
                <a:cs typeface="Times New Roman"/>
                <a:sym typeface="Times New Roman"/>
              </a:rPr>
              <a:t> in reliability. Proved CCSBs reduce void formation and enhance time-to-failure under stress. Also gained insight on electromigration and relationship between parasitics and dimensions.</a:t>
            </a:r>
            <a:endParaRPr sz="1900">
              <a:solidFill>
                <a:schemeClr val="dk2"/>
              </a:solidFill>
            </a:endParaRPr>
          </a:p>
        </p:txBody>
      </p:sp>
      <p:pic>
        <p:nvPicPr>
          <p:cNvPr id="76" name="Google Shape;76;p15"/>
          <p:cNvPicPr preferRelativeResize="0"/>
          <p:nvPr/>
        </p:nvPicPr>
        <p:blipFill>
          <a:blip r:embed="rId3">
            <a:alphaModFix/>
          </a:blip>
          <a:stretch>
            <a:fillRect/>
          </a:stretch>
        </p:blipFill>
        <p:spPr>
          <a:xfrm>
            <a:off x="4081575" y="111350"/>
            <a:ext cx="2440775" cy="1341628"/>
          </a:xfrm>
          <a:prstGeom prst="rect">
            <a:avLst/>
          </a:prstGeom>
          <a:noFill/>
          <a:ln>
            <a:noFill/>
          </a:ln>
        </p:spPr>
      </p:pic>
      <p:pic>
        <p:nvPicPr>
          <p:cNvPr id="77" name="Google Shape;77;p15"/>
          <p:cNvPicPr preferRelativeResize="0"/>
          <p:nvPr/>
        </p:nvPicPr>
        <p:blipFill>
          <a:blip r:embed="rId4">
            <a:alphaModFix/>
          </a:blip>
          <a:stretch>
            <a:fillRect/>
          </a:stretch>
        </p:blipFill>
        <p:spPr>
          <a:xfrm>
            <a:off x="6572500" y="109550"/>
            <a:ext cx="2440775" cy="1341625"/>
          </a:xfrm>
          <a:prstGeom prst="rect">
            <a:avLst/>
          </a:prstGeom>
          <a:noFill/>
          <a:ln>
            <a:noFill/>
          </a:ln>
        </p:spPr>
      </p:pic>
      <p:sp>
        <p:nvSpPr>
          <p:cNvPr id="78" name="Google Shape;78;p15"/>
          <p:cNvSpPr txBox="1"/>
          <p:nvPr/>
        </p:nvSpPr>
        <p:spPr>
          <a:xfrm>
            <a:off x="4228725" y="1465350"/>
            <a:ext cx="2236500" cy="286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Times New Roman"/>
                <a:ea typeface="Times New Roman"/>
                <a:cs typeface="Times New Roman"/>
                <a:sym typeface="Times New Roman"/>
              </a:rPr>
              <a:t>Pitch 2.5 mm - </a:t>
            </a:r>
            <a:r>
              <a:rPr lang="en" sz="900">
                <a:solidFill>
                  <a:schemeClr val="dk2"/>
                </a:solidFill>
                <a:latin typeface="Times New Roman"/>
                <a:ea typeface="Times New Roman"/>
                <a:cs typeface="Times New Roman"/>
                <a:sym typeface="Times New Roman"/>
              </a:rPr>
              <a:t>Temperature</a:t>
            </a:r>
            <a:r>
              <a:rPr lang="en" sz="900">
                <a:solidFill>
                  <a:schemeClr val="dk2"/>
                </a:solidFill>
                <a:latin typeface="Times New Roman"/>
                <a:ea typeface="Times New Roman"/>
                <a:cs typeface="Times New Roman"/>
                <a:sym typeface="Times New Roman"/>
              </a:rPr>
              <a:t> distribution </a:t>
            </a:r>
            <a:endParaRPr sz="900">
              <a:solidFill>
                <a:schemeClr val="dk2"/>
              </a:solidFill>
              <a:latin typeface="Times New Roman"/>
              <a:ea typeface="Times New Roman"/>
              <a:cs typeface="Times New Roman"/>
              <a:sym typeface="Times New Roman"/>
            </a:endParaRPr>
          </a:p>
        </p:txBody>
      </p:sp>
      <p:sp>
        <p:nvSpPr>
          <p:cNvPr id="79" name="Google Shape;79;p15"/>
          <p:cNvSpPr txBox="1"/>
          <p:nvPr/>
        </p:nvSpPr>
        <p:spPr>
          <a:xfrm>
            <a:off x="6988925" y="1465350"/>
            <a:ext cx="1871100" cy="286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Times New Roman"/>
                <a:ea typeface="Times New Roman"/>
                <a:cs typeface="Times New Roman"/>
                <a:sym typeface="Times New Roman"/>
              </a:rPr>
              <a:t>Pitch 2.5mm - Stress Distribution</a:t>
            </a:r>
            <a:r>
              <a:rPr lang="en" sz="900">
                <a:solidFill>
                  <a:schemeClr val="dk2"/>
                </a:solidFill>
                <a:latin typeface="Times New Roman"/>
                <a:ea typeface="Times New Roman"/>
                <a:cs typeface="Times New Roman"/>
                <a:sym typeface="Times New Roman"/>
              </a:rPr>
              <a:t> </a:t>
            </a:r>
            <a:endParaRPr sz="900">
              <a:solidFill>
                <a:schemeClr val="dk2"/>
              </a:solidFill>
              <a:latin typeface="Times New Roman"/>
              <a:ea typeface="Times New Roman"/>
              <a:cs typeface="Times New Roman"/>
              <a:sym typeface="Times New Roman"/>
            </a:endParaRPr>
          </a:p>
        </p:txBody>
      </p:sp>
      <p:pic>
        <p:nvPicPr>
          <p:cNvPr id="80" name="Google Shape;80;p15"/>
          <p:cNvPicPr preferRelativeResize="0"/>
          <p:nvPr/>
        </p:nvPicPr>
        <p:blipFill>
          <a:blip r:embed="rId5">
            <a:alphaModFix/>
          </a:blip>
          <a:stretch>
            <a:fillRect/>
          </a:stretch>
        </p:blipFill>
        <p:spPr>
          <a:xfrm>
            <a:off x="4184475" y="1856613"/>
            <a:ext cx="2146535" cy="1216099"/>
          </a:xfrm>
          <a:prstGeom prst="rect">
            <a:avLst/>
          </a:prstGeom>
          <a:noFill/>
          <a:ln>
            <a:noFill/>
          </a:ln>
        </p:spPr>
      </p:pic>
      <p:sp>
        <p:nvSpPr>
          <p:cNvPr id="81" name="Google Shape;81;p15"/>
          <p:cNvSpPr txBox="1"/>
          <p:nvPr/>
        </p:nvSpPr>
        <p:spPr>
          <a:xfrm>
            <a:off x="4322200" y="3103325"/>
            <a:ext cx="1871100" cy="323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2"/>
                </a:solidFill>
                <a:latin typeface="Times New Roman"/>
                <a:ea typeface="Times New Roman"/>
                <a:cs typeface="Times New Roman"/>
                <a:sym typeface="Times New Roman"/>
              </a:rPr>
              <a:t>Pitch 2.5mm - Strain Distribution </a:t>
            </a:r>
            <a:endParaRPr sz="900">
              <a:solidFill>
                <a:schemeClr val="dk2"/>
              </a:solidFill>
              <a:latin typeface="Times New Roman"/>
              <a:ea typeface="Times New Roman"/>
              <a:cs typeface="Times New Roman"/>
              <a:sym typeface="Times New Roman"/>
            </a:endParaRPr>
          </a:p>
        </p:txBody>
      </p:sp>
      <p:sp>
        <p:nvSpPr>
          <p:cNvPr id="82" name="Google Shape;82;p15"/>
          <p:cNvSpPr txBox="1"/>
          <p:nvPr/>
        </p:nvSpPr>
        <p:spPr>
          <a:xfrm>
            <a:off x="135825" y="205100"/>
            <a:ext cx="3798900" cy="18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RESULTS &amp; IMPORTANCE:</a:t>
            </a:r>
            <a:endParaRPr b="1" sz="13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200">
                <a:solidFill>
                  <a:schemeClr val="dk1"/>
                </a:solidFill>
                <a:latin typeface="Times New Roman"/>
                <a:ea typeface="Times New Roman"/>
                <a:cs typeface="Times New Roman"/>
                <a:sym typeface="Times New Roman"/>
              </a:rPr>
              <a:t>Results show impact of pitch gap and solder joint height on thermal, mechanical, electrical performance. Electromigration analysis confirms Cu core solder balls (CCSBs) outperform traditional SAC joints by reducing current density and enhancing thermal dissipation, improving reliability. These findings are essential for designing robust and efficient solder joints in miniaturized electronics.</a:t>
            </a:r>
            <a:endParaRPr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83" name="Google Shape;83;p15"/>
          <p:cNvPicPr preferRelativeResize="0"/>
          <p:nvPr/>
        </p:nvPicPr>
        <p:blipFill>
          <a:blip r:embed="rId6">
            <a:alphaModFix/>
          </a:blip>
          <a:stretch>
            <a:fillRect/>
          </a:stretch>
        </p:blipFill>
        <p:spPr>
          <a:xfrm>
            <a:off x="6414863" y="1839675"/>
            <a:ext cx="2655349" cy="1277070"/>
          </a:xfrm>
          <a:prstGeom prst="rect">
            <a:avLst/>
          </a:prstGeom>
          <a:noFill/>
          <a:ln>
            <a:noFill/>
          </a:ln>
        </p:spPr>
      </p:pic>
      <p:pic>
        <p:nvPicPr>
          <p:cNvPr id="84" name="Google Shape;84;p15" title="Chart"/>
          <p:cNvPicPr preferRelativeResize="0"/>
          <p:nvPr/>
        </p:nvPicPr>
        <p:blipFill>
          <a:blip r:embed="rId7">
            <a:alphaModFix/>
          </a:blip>
          <a:stretch>
            <a:fillRect/>
          </a:stretch>
        </p:blipFill>
        <p:spPr>
          <a:xfrm>
            <a:off x="5295263" y="3565525"/>
            <a:ext cx="2504475" cy="1065900"/>
          </a:xfrm>
          <a:prstGeom prst="rect">
            <a:avLst/>
          </a:prstGeom>
          <a:noFill/>
          <a:ln>
            <a:noFill/>
          </a:ln>
          <a:effectLst>
            <a:outerShdw blurRad="57150" rotWithShape="0" algn="bl" dir="5400000" dist="19050">
              <a:srgbClr val="000000">
                <a:alpha val="50000"/>
              </a:srgbClr>
            </a:outerShdw>
          </a:effectLst>
        </p:spPr>
      </p:pic>
      <p:sp>
        <p:nvSpPr>
          <p:cNvPr id="85" name="Google Shape;85;p15"/>
          <p:cNvSpPr txBox="1"/>
          <p:nvPr/>
        </p:nvSpPr>
        <p:spPr>
          <a:xfrm>
            <a:off x="5163158" y="4778200"/>
            <a:ext cx="2768700" cy="323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900">
                <a:solidFill>
                  <a:schemeClr val="dk2"/>
                </a:solidFill>
              </a:rPr>
              <a:t>Parasitics vs Contact Area of Terminal Connectors</a:t>
            </a:r>
            <a:endParaRPr sz="900">
              <a:solidFill>
                <a:schemeClr val="dk2"/>
              </a:solidFill>
            </a:endParaRPr>
          </a:p>
        </p:txBody>
      </p:sp>
      <p:sp>
        <p:nvSpPr>
          <p:cNvPr id="86" name="Google Shape;86;p15"/>
          <p:cNvSpPr txBox="1"/>
          <p:nvPr/>
        </p:nvSpPr>
        <p:spPr>
          <a:xfrm>
            <a:off x="6514888" y="3110975"/>
            <a:ext cx="2556000" cy="307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2"/>
                </a:solidFill>
                <a:latin typeface="Times New Roman"/>
                <a:ea typeface="Times New Roman"/>
                <a:cs typeface="Times New Roman"/>
                <a:sym typeface="Times New Roman"/>
              </a:rPr>
              <a:t>Result of </a:t>
            </a:r>
            <a:r>
              <a:rPr lang="en" sz="800">
                <a:solidFill>
                  <a:schemeClr val="dk2"/>
                </a:solidFill>
                <a:latin typeface="Times New Roman"/>
                <a:ea typeface="Times New Roman"/>
                <a:cs typeface="Times New Roman"/>
                <a:sym typeface="Times New Roman"/>
              </a:rPr>
              <a:t>Electromigration f</a:t>
            </a:r>
            <a:r>
              <a:rPr lang="en" sz="800">
                <a:solidFill>
                  <a:schemeClr val="dk2"/>
                </a:solidFill>
                <a:latin typeface="Times New Roman"/>
                <a:ea typeface="Times New Roman"/>
                <a:cs typeface="Times New Roman"/>
                <a:sym typeface="Times New Roman"/>
              </a:rPr>
              <a:t>or SAC and CCSB Joints</a:t>
            </a:r>
            <a:endParaRPr sz="800">
              <a:solidFill>
                <a:schemeClr val="dk2"/>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